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/>
    <p:restoredTop sz="94694"/>
  </p:normalViewPr>
  <p:slideViewPr>
    <p:cSldViewPr snapToGrid="0">
      <p:cViewPr varScale="1">
        <p:scale>
          <a:sx n="103" d="100"/>
          <a:sy n="103" d="100"/>
        </p:scale>
        <p:origin x="1112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0DD93-B831-784B-8B65-379E7D681780}" type="datetimeFigureOut">
              <a:rPr lang="en-US" smtClean="0"/>
              <a:t>6/12/25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E4747-A94F-2B41-AF2D-9398BB760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162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DEF7B8-7798-6881-73B9-B80E513E4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F83A548-3A65-B506-677D-1EE74328B8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79BE3B-91A0-0665-B12E-8DF1C3A551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FBCBBA-D1F9-D926-1BBA-8C9E77D76D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8E4747-A94F-2B41-AF2D-9398BB7602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699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50270-48D3-AAFC-2271-BF07ACA8A5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229E02-D976-1009-1470-B2997563D8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329FFD-D354-148D-B391-A5ABC268F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0DED-8E4C-E841-BBD4-CF773367E364}" type="datetimeFigureOut">
              <a:rPr lang="en-US" smtClean="0"/>
              <a:t>6/12/25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1DAD6-527A-3BDE-DE60-70717C5C3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3BBF43-D8A3-22BA-843F-68D81C471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CF85-EDE7-FC43-AD04-1FC1147E2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396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241CD-F5D6-E633-B654-FD78B4D58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6B7E16-633B-B9EB-EA24-4C807CBEB2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83B42-00B7-CED1-4AA6-C4393C4AB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0DED-8E4C-E841-BBD4-CF773367E364}" type="datetimeFigureOut">
              <a:rPr lang="en-US" smtClean="0"/>
              <a:t>6/12/25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1FC45-F03F-82A4-3A8E-E8394CD10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6041F-1384-3BDB-A536-B08F4282A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CF85-EDE7-FC43-AD04-1FC1147E2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DCCA33-7039-E4AC-3D46-9CA6DC01D2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C6C572-0645-C818-797D-88EE1CEFD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EBA4AA-2560-C7EF-656D-205AD0723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0DED-8E4C-E841-BBD4-CF773367E364}" type="datetimeFigureOut">
              <a:rPr lang="en-US" smtClean="0"/>
              <a:t>6/12/25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31AF8-96AF-5B0C-C9CF-C8805211B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F60A0-963A-DAB5-7E1A-3DE80F767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CF85-EDE7-FC43-AD04-1FC1147E2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69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03288-B0D9-91D2-4362-16FC94089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F1EDA-4FEF-59AB-C0CB-45D731EE4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83C24-BC21-EB47-492C-F0D92FC56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0DED-8E4C-E841-BBD4-CF773367E364}" type="datetimeFigureOut">
              <a:rPr lang="en-US" smtClean="0"/>
              <a:t>6/12/25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7E5181-7452-327F-01F5-507FC0AB0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6DC76-B338-4C03-8BF7-94023B6F6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CF85-EDE7-FC43-AD04-1FC1147E2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022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CCB22-E02A-3648-82C5-7A7201E63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F09E28-DEBB-8876-E0F4-619118CFDA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C83A1-DE45-BA3A-1E08-DED02B86F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0DED-8E4C-E841-BBD4-CF773367E364}" type="datetimeFigureOut">
              <a:rPr lang="en-US" smtClean="0"/>
              <a:t>6/12/25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C9600-713A-280E-23F8-628B9322C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6CFF3-F1F7-7E4A-008E-1BE137A95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CF85-EDE7-FC43-AD04-1FC1147E2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3CBB3-EEC0-3301-16DB-EDF2B7432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7441D-C598-F0CC-B747-BEC6E674E5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7F337A-19B4-8FDB-CDBD-9F5A477194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80D77B-D06E-F0DC-1F66-0F1D2D0C1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0DED-8E4C-E841-BBD4-CF773367E364}" type="datetimeFigureOut">
              <a:rPr lang="en-US" smtClean="0"/>
              <a:t>6/12/25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84A04A-E549-83A9-78E4-A741A956A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2658F4-333E-95FC-0125-2816782F0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CF85-EDE7-FC43-AD04-1FC1147E2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165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C678E-13F1-C443-825F-F7FE45DFB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54DE4A-4FBC-9808-9BC5-04073981B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AA04C1-0E86-21E9-A494-12E1D43D34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34A60C-3A4D-523F-A4FD-E346111150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ECDDD3-32DC-870E-58D0-EF7A75AF96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DB4617-74D9-12A8-F309-DB1DBCF5E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0DED-8E4C-E841-BBD4-CF773367E364}" type="datetimeFigureOut">
              <a:rPr lang="en-US" smtClean="0"/>
              <a:t>6/12/25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2D161D-543D-A1D5-8AB8-CCDFF6214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510188-47E4-6C6E-D122-629BBD49B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CF85-EDE7-FC43-AD04-1FC1147E2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9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A3573-F2D4-485A-E533-EB21642F3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69B09F-3E4D-4FC2-D90A-13D53485C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0DED-8E4C-E841-BBD4-CF773367E364}" type="datetimeFigureOut">
              <a:rPr lang="en-US" smtClean="0"/>
              <a:t>6/12/25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F370F9-2654-3D68-E964-7059EF516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6B2184-44B0-D92C-2040-44BD307E1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CF85-EDE7-FC43-AD04-1FC1147E2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758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16510F-9EFF-5358-380E-C6EC76212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0DED-8E4C-E841-BBD4-CF773367E364}" type="datetimeFigureOut">
              <a:rPr lang="en-US" smtClean="0"/>
              <a:t>6/12/25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BCD5F7-0126-9179-A2DD-64506BC74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6AE650-817C-89BE-5647-868F8FC3F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CF85-EDE7-FC43-AD04-1FC1147E2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37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3CBCC-A387-D383-43B1-DFF0DB806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7208CF-A8C8-4614-8CF4-E9989489CB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14B307-C748-FA1C-CB6D-C28CDAC78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B95A34-860F-745D-E37D-436624521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0DED-8E4C-E841-BBD4-CF773367E364}" type="datetimeFigureOut">
              <a:rPr lang="en-US" smtClean="0"/>
              <a:t>6/12/25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11EA22-73F4-3E45-30C6-7E4E0A10C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94E7AB-0CA2-29A0-1E71-9E2860B0F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CF85-EDE7-FC43-AD04-1FC1147E2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212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04E83-1C00-7DE7-7D3A-F3A4FA770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7EBA69-3FBD-84A6-4615-594CA13E54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6AA807-FF40-F43E-CB5A-CBBC475A7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DF75EB-4460-49DD-8CDE-266D9C905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C0DED-8E4C-E841-BBD4-CF773367E364}" type="datetimeFigureOut">
              <a:rPr lang="en-US" smtClean="0"/>
              <a:t>6/12/25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E3AFCE-7950-A633-ACBE-DF238921C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E60F27-DB37-1055-FB2D-8A67AECC0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BCF85-EDE7-FC43-AD04-1FC1147E2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5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E2219C-8083-94D9-2803-14E2859AB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441D0C-30B1-395D-B8CA-D5369D1315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B8772-4F54-6CEB-3732-B60F6D0B45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6C0DED-8E4C-E841-BBD4-CF773367E364}" type="datetimeFigureOut">
              <a:rPr lang="en-US" smtClean="0"/>
              <a:t>6/12/25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67169-E1B6-808A-6439-A628C4F131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D3CC1-B302-A354-D311-3C29AA08C8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4BCF85-EDE7-FC43-AD04-1FC1147E2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01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AA8932-3C91-D0F4-09D3-C4EBC8EC60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B6B44B7-7BE0-A4AD-FC40-4B83A9767D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797269"/>
              </p:ext>
            </p:extLst>
          </p:nvPr>
        </p:nvGraphicFramePr>
        <p:xfrm>
          <a:off x="2002480" y="727008"/>
          <a:ext cx="7742196" cy="36210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2454">
                  <a:extLst>
                    <a:ext uri="{9D8B030D-6E8A-4147-A177-3AD203B41FA5}">
                      <a16:colId xmlns:a16="http://schemas.microsoft.com/office/drawing/2014/main" val="2651786333"/>
                    </a:ext>
                  </a:extLst>
                </a:gridCol>
                <a:gridCol w="963265">
                  <a:extLst>
                    <a:ext uri="{9D8B030D-6E8A-4147-A177-3AD203B41FA5}">
                      <a16:colId xmlns:a16="http://schemas.microsoft.com/office/drawing/2014/main" val="82897963"/>
                    </a:ext>
                  </a:extLst>
                </a:gridCol>
                <a:gridCol w="961645">
                  <a:extLst>
                    <a:ext uri="{9D8B030D-6E8A-4147-A177-3AD203B41FA5}">
                      <a16:colId xmlns:a16="http://schemas.microsoft.com/office/drawing/2014/main" val="4026273254"/>
                    </a:ext>
                  </a:extLst>
                </a:gridCol>
                <a:gridCol w="967363">
                  <a:extLst>
                    <a:ext uri="{9D8B030D-6E8A-4147-A177-3AD203B41FA5}">
                      <a16:colId xmlns:a16="http://schemas.microsoft.com/office/drawing/2014/main" val="2934813130"/>
                    </a:ext>
                  </a:extLst>
                </a:gridCol>
                <a:gridCol w="2789652">
                  <a:extLst>
                    <a:ext uri="{9D8B030D-6E8A-4147-A177-3AD203B41FA5}">
                      <a16:colId xmlns:a16="http://schemas.microsoft.com/office/drawing/2014/main" val="2192697688"/>
                    </a:ext>
                  </a:extLst>
                </a:gridCol>
                <a:gridCol w="1097817">
                  <a:extLst>
                    <a:ext uri="{9D8B030D-6E8A-4147-A177-3AD203B41FA5}">
                      <a16:colId xmlns:a16="http://schemas.microsoft.com/office/drawing/2014/main" val="3440824953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r"/>
                      <a:r>
                        <a:rPr lang="en-US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Report Date: </a:t>
                      </a:r>
                      <a:endParaRPr lang="en-US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US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Name:</a:t>
                      </a:r>
                    </a:p>
                    <a:p>
                      <a:pPr algn="r"/>
                      <a:r>
                        <a:rPr lang="en-US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Number:</a:t>
                      </a:r>
                    </a:p>
                    <a:p>
                      <a:pPr algn="r"/>
                      <a:r>
                        <a:rPr lang="en-US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Tracking Number:</a:t>
                      </a:r>
                    </a:p>
                    <a:p>
                      <a:pPr algn="r"/>
                      <a:r>
                        <a:rPr lang="en-US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Product:</a:t>
                      </a:r>
                    </a:p>
                    <a:p>
                      <a:pPr algn="r"/>
                      <a:r>
                        <a:rPr lang="en-US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Customer/Market:</a:t>
                      </a:r>
                    </a:p>
                    <a:p>
                      <a:pPr algn="r"/>
                      <a:r>
                        <a:rPr lang="en-US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 Launch: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1/7/2026</a:t>
                      </a:r>
                    </a:p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“Enterprise”</a:t>
                      </a:r>
                    </a:p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105364</a:t>
                      </a:r>
                    </a:p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A2537</a:t>
                      </a:r>
                    </a:p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Advanced circular saw</a:t>
                      </a:r>
                    </a:p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Professional woodworkers</a:t>
                      </a:r>
                    </a:p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May 2026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 Budget:</a:t>
                      </a:r>
                    </a:p>
                    <a:p>
                      <a:pPr algn="r"/>
                      <a:r>
                        <a:rPr lang="en-US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Budget:</a:t>
                      </a:r>
                    </a:p>
                    <a:p>
                      <a:pPr algn="r"/>
                      <a:r>
                        <a:rPr lang="en-US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 Cost:</a:t>
                      </a:r>
                    </a:p>
                    <a:p>
                      <a:pPr algn="r"/>
                      <a:r>
                        <a:rPr lang="en-US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Estimate at Complete (EAC):</a:t>
                      </a:r>
                    </a:p>
                    <a:p>
                      <a:pPr algn="r"/>
                      <a:r>
                        <a:rPr lang="en-US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Projected Overrun:</a:t>
                      </a:r>
                    </a:p>
                    <a:p>
                      <a:pPr algn="r"/>
                      <a:r>
                        <a:rPr lang="en-US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Earned Value:</a:t>
                      </a:r>
                    </a:p>
                    <a:p>
                      <a:pPr algn="r"/>
                      <a:r>
                        <a:rPr lang="en-US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Performance Index (CPI):</a:t>
                      </a:r>
                    </a:p>
                    <a:p>
                      <a:pPr algn="r"/>
                      <a:r>
                        <a:rPr lang="en-US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Schedule Performance Index (SPI):</a:t>
                      </a:r>
                    </a:p>
                    <a:p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$325,000</a:t>
                      </a:r>
                    </a:p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$1,500,000</a:t>
                      </a:r>
                    </a:p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$350,000</a:t>
                      </a:r>
                    </a:p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$1,600,000</a:t>
                      </a:r>
                    </a:p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$100,000</a:t>
                      </a:r>
                    </a:p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$300,000</a:t>
                      </a:r>
                    </a:p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0.86</a:t>
                      </a:r>
                    </a:p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0.92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546766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Milestone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 or Outlook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Variance (days)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(“-” is late)</a:t>
                      </a:r>
                    </a:p>
                  </a:txBody>
                  <a:tcPr anchor="ctr"/>
                </a:tc>
                <a:tc rowSpan="5" gridSpan="2"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Critical Constraints Slowing Progress</a:t>
                      </a:r>
                    </a:p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project team was understaffed by two engineers. This is the main cause of the overruns and schedule slips.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US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Manufacturing Engineering is not yet a constraint but will be once higher-priority factory upgrades start.</a:t>
                      </a:r>
                    </a:p>
                    <a:p>
                      <a:pPr algn="l"/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5" hMerge="1">
                  <a:txBody>
                    <a:bodyPr/>
                    <a:lstStyle/>
                    <a:p>
                      <a:pPr algn="l"/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9699160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Kick-off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1/15/2026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1/22/2026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-7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3682181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1/31/2026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2/07/2026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-7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7102294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Prototype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2/28/2026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3/15/2026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-14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1111218"/>
                  </a:ext>
                </a:extLst>
              </a:tr>
              <a:tr h="3108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5/15/2026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6/15/2026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-31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37888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8272F99-D5D9-EE8C-D58B-04877EA49153}"/>
              </a:ext>
            </a:extLst>
          </p:cNvPr>
          <p:cNvSpPr txBox="1"/>
          <p:nvPr/>
        </p:nvSpPr>
        <p:spPr>
          <a:xfrm>
            <a:off x="2002480" y="4493246"/>
            <a:ext cx="4802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Instructions:</a:t>
            </a:r>
          </a:p>
          <a:p>
            <a:pPr marL="228600" indent="-228600"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Describe the project (top-left)</a:t>
            </a:r>
          </a:p>
          <a:p>
            <a:pPr marL="228600" indent="-228600"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Summarize current financials (top-right)</a:t>
            </a:r>
          </a:p>
          <a:p>
            <a:pPr marL="228600" indent="-228600"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 progress results against plan for critical milestones (bottom-left)</a:t>
            </a:r>
          </a:p>
          <a:p>
            <a:pPr marL="228600" indent="-228600"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 critical constraints that slow progress (bottom-right).</a:t>
            </a:r>
          </a:p>
        </p:txBody>
      </p:sp>
    </p:spTree>
    <p:extLst>
      <p:ext uri="{BB962C8B-B14F-4D97-AF65-F5344CB8AC3E}">
        <p14:creationId xmlns:p14="http://schemas.microsoft.com/office/powerpoint/2010/main" val="596099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198</Words>
  <Application>Microsoft Macintosh PowerPoint</Application>
  <PresentationFormat>Widescreen</PresentationFormat>
  <Paragraphs>62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 Streit</dc:creator>
  <cp:lastModifiedBy>Paul Streit</cp:lastModifiedBy>
  <cp:revision>28</cp:revision>
  <cp:lastPrinted>2024-07-07T00:06:21Z</cp:lastPrinted>
  <dcterms:created xsi:type="dcterms:W3CDTF">2024-07-06T23:42:53Z</dcterms:created>
  <dcterms:modified xsi:type="dcterms:W3CDTF">2025-06-12T21:22:18Z</dcterms:modified>
</cp:coreProperties>
</file>